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wmf"/><Relationship Id="rId1" Type="http://schemas.openxmlformats.org/officeDocument/2006/relationships/image" Target="../media/image24.emf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5.wmf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022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329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11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87180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5139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460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432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5528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3556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920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6748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96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663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20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880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620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027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A1E7057-7CA2-4413-A690-2E9ADE328E19}" type="datetimeFigureOut">
              <a:rPr lang="ko-KR" altLang="en-US" smtClean="0"/>
              <a:t>2018-05-17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7ACA0-9BDF-48E9-AA59-19EFB7B86D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31148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5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D515FD-5C1F-4CC3-859E-8DBE2B5DBD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ECO-FARM_V1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A23B3D1-EABF-495B-BBE5-06B1E7D9C3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err="1"/>
              <a:t>EcoNarae</a:t>
            </a:r>
            <a:endParaRPr lang="en-US" altLang="ko-KR" dirty="0"/>
          </a:p>
          <a:p>
            <a:r>
              <a:rPr lang="en-US" altLang="ko-KR" dirty="0"/>
              <a:t>2018. 02. 06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9947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6AF1B-17F7-4E38-984C-93D16BC8E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외형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5475FFB-4FFB-4B53-9845-4F0BA903D5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912" y="4692875"/>
            <a:ext cx="2400485" cy="1800000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2E16CB6-61CE-4ED6-B938-BC3ED1012A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235" y="2762199"/>
            <a:ext cx="2400000" cy="180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E1BF4B7-0EE5-4398-B30F-CC88AB055E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765" y="2762199"/>
            <a:ext cx="2400000" cy="1800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512416B-5E74-4737-8F8C-B9ED5B71DF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000" y="831523"/>
            <a:ext cx="2400000" cy="1800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065F95D-1EA9-4E3C-884E-514A8A1427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000" y="2762199"/>
            <a:ext cx="2400000" cy="180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C78B3F3-42E5-4998-9389-0C26270438DF}"/>
              </a:ext>
            </a:extLst>
          </p:cNvPr>
          <p:cNvSpPr txBox="1"/>
          <p:nvPr/>
        </p:nvSpPr>
        <p:spPr>
          <a:xfrm>
            <a:off x="7390234" y="2108719"/>
            <a:ext cx="34332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02. CO</a:t>
            </a:r>
            <a:r>
              <a:rPr lang="en-US" altLang="ko-KR" sz="1600" b="1" baseline="-25000" dirty="0"/>
              <a:t>2</a:t>
            </a:r>
            <a:r>
              <a:rPr lang="en-US" altLang="ko-KR" sz="1600" b="1" dirty="0"/>
              <a:t> </a:t>
            </a:r>
            <a:r>
              <a:rPr lang="ko-KR" altLang="en-US" sz="1600" b="1" dirty="0" err="1"/>
              <a:t>통기창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수분 방지 필터</a:t>
            </a:r>
            <a:r>
              <a:rPr lang="en-US" altLang="ko-KR" sz="1600" b="1" dirty="0"/>
              <a:t>)</a:t>
            </a:r>
            <a:endParaRPr lang="ko-KR" altLang="en-US" sz="1600" b="1" dirty="0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C82C565F-B252-49ED-980E-5F4C5B941727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096000" y="2277996"/>
            <a:ext cx="1294234" cy="1053033"/>
          </a:xfrm>
          <a:prstGeom prst="straightConnector1">
            <a:avLst/>
          </a:prstGeom>
          <a:ln w="15875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477BE2A-9BEB-42C3-AE36-D94A82AA9D15}"/>
              </a:ext>
            </a:extLst>
          </p:cNvPr>
          <p:cNvSpPr txBox="1"/>
          <p:nvPr/>
        </p:nvSpPr>
        <p:spPr>
          <a:xfrm>
            <a:off x="6731349" y="531570"/>
            <a:ext cx="3058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01. </a:t>
            </a:r>
            <a:r>
              <a:rPr lang="ko-KR" altLang="en-US" sz="1600" b="1" dirty="0"/>
              <a:t>온도</a:t>
            </a:r>
            <a:r>
              <a:rPr lang="en-US" altLang="ko-KR" sz="1600" b="1" dirty="0"/>
              <a:t>,</a:t>
            </a:r>
            <a:r>
              <a:rPr lang="ko-KR" altLang="en-US" sz="1600" b="1" dirty="0"/>
              <a:t>습도</a:t>
            </a:r>
            <a:r>
              <a:rPr lang="en-US" altLang="ko-KR" sz="1600" b="1" dirty="0"/>
              <a:t>,CO</a:t>
            </a:r>
            <a:r>
              <a:rPr lang="en-US" altLang="ko-KR" sz="1600" b="1" baseline="-25000" dirty="0"/>
              <a:t>2</a:t>
            </a:r>
            <a:r>
              <a:rPr lang="en-US" altLang="ko-KR" sz="1600" b="1" dirty="0"/>
              <a:t> </a:t>
            </a:r>
            <a:r>
              <a:rPr lang="ko-KR" altLang="en-US" sz="1600" b="1" dirty="0" err="1"/>
              <a:t>표시창</a:t>
            </a:r>
            <a:endParaRPr lang="ko-KR" altLang="en-US" sz="1600" b="1" dirty="0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2CABDCE4-2C21-43E5-8B10-673C2C9E5018}"/>
              </a:ext>
            </a:extLst>
          </p:cNvPr>
          <p:cNvCxnSpPr>
            <a:cxnSpLocks/>
          </p:cNvCxnSpPr>
          <p:nvPr/>
        </p:nvCxnSpPr>
        <p:spPr>
          <a:xfrm flipV="1">
            <a:off x="5797898" y="717892"/>
            <a:ext cx="933451" cy="771558"/>
          </a:xfrm>
          <a:prstGeom prst="straightConnector1">
            <a:avLst/>
          </a:prstGeom>
          <a:ln w="15875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88563E9-16B2-488A-A7E0-B0AE37A1B5CC}"/>
              </a:ext>
            </a:extLst>
          </p:cNvPr>
          <p:cNvSpPr txBox="1"/>
          <p:nvPr/>
        </p:nvSpPr>
        <p:spPr>
          <a:xfrm>
            <a:off x="6998348" y="4804167"/>
            <a:ext cx="36852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03. </a:t>
            </a:r>
            <a:r>
              <a:rPr lang="ko-KR" altLang="en-US" sz="1600" b="1" dirty="0"/>
              <a:t>온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습도</a:t>
            </a:r>
            <a:r>
              <a:rPr lang="en-US" altLang="ko-KR" sz="1600" b="1" dirty="0"/>
              <a:t> </a:t>
            </a:r>
            <a:r>
              <a:rPr lang="ko-KR" altLang="en-US" sz="1600" b="1" dirty="0" err="1"/>
              <a:t>소결필터</a:t>
            </a:r>
            <a:r>
              <a:rPr lang="ko-KR" altLang="en-US" sz="1600" b="1" dirty="0"/>
              <a:t> </a:t>
            </a:r>
            <a:endParaRPr lang="en-US" altLang="ko-KR" sz="1600" b="1" dirty="0"/>
          </a:p>
          <a:p>
            <a:r>
              <a:rPr lang="en-US" altLang="ko-KR" sz="1600" b="1" dirty="0"/>
              <a:t>     (</a:t>
            </a:r>
            <a:r>
              <a:rPr lang="ko-KR" altLang="en-US" sz="1600" b="1" dirty="0"/>
              <a:t>내부 </a:t>
            </a:r>
            <a:r>
              <a:rPr lang="en-US" altLang="ko-KR" sz="1600" b="1" dirty="0"/>
              <a:t>PCB </a:t>
            </a:r>
            <a:r>
              <a:rPr lang="ko-KR" altLang="en-US" sz="1600" b="1" dirty="0"/>
              <a:t>코팅되어 있음</a:t>
            </a:r>
            <a:r>
              <a:rPr lang="en-US" altLang="ko-KR" sz="1600" b="1" dirty="0"/>
              <a:t>)</a:t>
            </a:r>
            <a:endParaRPr lang="ko-KR" altLang="en-US" sz="1600" b="1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67B572E9-C90D-4CE0-86D9-A44D3AFB8B8F}"/>
              </a:ext>
            </a:extLst>
          </p:cNvPr>
          <p:cNvCxnSpPr>
            <a:cxnSpLocks/>
          </p:cNvCxnSpPr>
          <p:nvPr/>
        </p:nvCxnSpPr>
        <p:spPr>
          <a:xfrm flipV="1">
            <a:off x="5704114" y="4973444"/>
            <a:ext cx="1294234" cy="1053033"/>
          </a:xfrm>
          <a:prstGeom prst="straightConnector1">
            <a:avLst/>
          </a:prstGeom>
          <a:ln w="15875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A776BCA-C782-4CFD-B12D-477612F43A59}"/>
              </a:ext>
            </a:extLst>
          </p:cNvPr>
          <p:cNvSpPr txBox="1"/>
          <p:nvPr/>
        </p:nvSpPr>
        <p:spPr>
          <a:xfrm>
            <a:off x="7483540" y="5742949"/>
            <a:ext cx="3685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04. </a:t>
            </a:r>
            <a:r>
              <a:rPr lang="ko-KR" altLang="en-US" sz="1600" b="1" dirty="0"/>
              <a:t>전원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통신</a:t>
            </a:r>
            <a:r>
              <a:rPr lang="en-US" altLang="ko-KR" sz="1600" b="1" dirty="0"/>
              <a:t>(4</a:t>
            </a:r>
            <a:r>
              <a:rPr lang="ko-KR" altLang="en-US" sz="1600" b="1" dirty="0"/>
              <a:t>선</a:t>
            </a:r>
            <a:r>
              <a:rPr lang="en-US" altLang="ko-KR" sz="1600" b="1" dirty="0"/>
              <a:t>) </a:t>
            </a:r>
            <a:r>
              <a:rPr lang="ko-KR" altLang="en-US" sz="1600" b="1" dirty="0"/>
              <a:t>케이블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8733CFA-6B09-416C-A0DC-A2539FD45DC1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6780932" y="5912226"/>
            <a:ext cx="702608" cy="14973"/>
          </a:xfrm>
          <a:prstGeom prst="straightConnector1">
            <a:avLst/>
          </a:prstGeom>
          <a:ln w="15875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13753D2-4FD3-4F85-825A-669EF6494B0C}"/>
              </a:ext>
            </a:extLst>
          </p:cNvPr>
          <p:cNvSpPr txBox="1"/>
          <p:nvPr/>
        </p:nvSpPr>
        <p:spPr>
          <a:xfrm>
            <a:off x="1020490" y="4692875"/>
            <a:ext cx="36852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05. </a:t>
            </a:r>
            <a:r>
              <a:rPr lang="ko-KR" altLang="en-US" sz="1600" b="1" dirty="0"/>
              <a:t>고정 홀 </a:t>
            </a:r>
            <a:r>
              <a:rPr lang="en-US" altLang="ko-KR" sz="1600" b="1" dirty="0"/>
              <a:t>(x 4)</a:t>
            </a:r>
            <a:r>
              <a:rPr lang="ko-KR" altLang="en-US" sz="1600" b="1" dirty="0"/>
              <a:t> </a:t>
            </a:r>
            <a:endParaRPr lang="en-US" altLang="ko-KR" sz="1600" b="1" dirty="0"/>
          </a:p>
          <a:p>
            <a:r>
              <a:rPr lang="en-US" altLang="ko-KR" sz="1600" b="1" dirty="0"/>
              <a:t>    (</a:t>
            </a:r>
            <a:r>
              <a:rPr lang="ko-KR" altLang="en-US" sz="1600" b="1" dirty="0"/>
              <a:t>커버 </a:t>
            </a:r>
            <a:r>
              <a:rPr lang="ko-KR" altLang="en-US" sz="1600" b="1" dirty="0" err="1"/>
              <a:t>스쿠류</a:t>
            </a:r>
            <a:r>
              <a:rPr lang="ko-KR" altLang="en-US" sz="1600" b="1" dirty="0"/>
              <a:t> 아래 </a:t>
            </a:r>
            <a:r>
              <a:rPr lang="ko-KR" altLang="en-US" sz="1600" b="1" dirty="0" err="1"/>
              <a:t>관통홀</a:t>
            </a:r>
            <a:r>
              <a:rPr lang="en-US" altLang="ko-KR" sz="1600" b="1" dirty="0"/>
              <a:t>)</a:t>
            </a:r>
            <a:endParaRPr lang="ko-KR" altLang="en-US" sz="1600" b="1" dirty="0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15ECA6C5-B873-4780-893F-8273CB2E67D0}"/>
              </a:ext>
            </a:extLst>
          </p:cNvPr>
          <p:cNvCxnSpPr>
            <a:cxnSpLocks/>
          </p:cNvCxnSpPr>
          <p:nvPr/>
        </p:nvCxnSpPr>
        <p:spPr>
          <a:xfrm flipH="1">
            <a:off x="1296955" y="3837143"/>
            <a:ext cx="1707502" cy="782907"/>
          </a:xfrm>
          <a:prstGeom prst="straightConnector1">
            <a:avLst/>
          </a:prstGeom>
          <a:ln w="15875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9462671-C4C1-41BC-916F-D9C7A3304DFD}"/>
              </a:ext>
            </a:extLst>
          </p:cNvPr>
          <p:cNvSpPr txBox="1"/>
          <p:nvPr/>
        </p:nvSpPr>
        <p:spPr>
          <a:xfrm>
            <a:off x="784699" y="1558212"/>
            <a:ext cx="4015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000" dirty="0"/>
              <a:t>케이스 특징 </a:t>
            </a:r>
            <a:r>
              <a:rPr lang="en-US" altLang="ko-KR" sz="1000" dirty="0"/>
              <a:t>: IP66/67 </a:t>
            </a:r>
            <a:r>
              <a:rPr lang="ko-KR" altLang="en-US" sz="1000" dirty="0"/>
              <a:t>등급 사용</a:t>
            </a:r>
            <a:r>
              <a:rPr lang="en-US" altLang="ko-KR" sz="1000" dirty="0"/>
              <a:t> </a:t>
            </a:r>
            <a:r>
              <a:rPr lang="ko-KR" altLang="en-US" sz="1000" dirty="0"/>
              <a:t>하였으나</a:t>
            </a:r>
            <a:r>
              <a:rPr lang="en-US" altLang="ko-KR" sz="1000" dirty="0"/>
              <a:t>, CO2 </a:t>
            </a:r>
            <a:r>
              <a:rPr lang="ko-KR" altLang="en-US" sz="1000" dirty="0"/>
              <a:t>통기성을 위한 기타 홀 가공이 되어 </a:t>
            </a:r>
            <a:r>
              <a:rPr lang="en-US" altLang="ko-KR" sz="1000" dirty="0"/>
              <a:t>100% </a:t>
            </a:r>
            <a:r>
              <a:rPr lang="ko-KR" altLang="en-US" sz="1000" dirty="0"/>
              <a:t>방수는 불가 </a:t>
            </a:r>
            <a:r>
              <a:rPr lang="en-US" altLang="ko-KR" sz="1000" dirty="0"/>
              <a:t>(</a:t>
            </a:r>
            <a:r>
              <a:rPr lang="ko-KR" altLang="en-US" sz="1000" dirty="0"/>
              <a:t>주의 바랍니다</a:t>
            </a:r>
            <a:r>
              <a:rPr lang="en-US" altLang="ko-KR" sz="1000" dirty="0"/>
              <a:t>.)</a:t>
            </a:r>
          </a:p>
          <a:p>
            <a:pPr marL="285750" indent="-285750">
              <a:buFontTx/>
              <a:buChar char="-"/>
            </a:pPr>
            <a:endParaRPr lang="en-US" altLang="ko-KR" sz="1000" dirty="0"/>
          </a:p>
          <a:p>
            <a:pPr marL="285750" indent="-285750">
              <a:buFontTx/>
              <a:buChar char="-"/>
            </a:pPr>
            <a:r>
              <a:rPr lang="ko-KR" altLang="en-US" sz="1000" dirty="0"/>
              <a:t>몸체 및 커버 사이의 밀착성은 좋은 편으로 방진</a:t>
            </a:r>
            <a:r>
              <a:rPr lang="en-US" altLang="ko-KR" sz="1000" dirty="0"/>
              <a:t>, </a:t>
            </a:r>
            <a:r>
              <a:rPr lang="ko-KR" altLang="en-US" sz="1000" dirty="0"/>
              <a:t>스프레이성 분무에는 강할 수 있으나</a:t>
            </a:r>
            <a:r>
              <a:rPr lang="en-US" altLang="ko-KR" sz="1000" dirty="0"/>
              <a:t>, </a:t>
            </a:r>
            <a:r>
              <a:rPr lang="ko-KR" altLang="en-US" sz="1000" dirty="0"/>
              <a:t>센서 주위가 침수되지 않도록 보호해야 합니다</a:t>
            </a:r>
            <a:r>
              <a:rPr lang="en-US" altLang="ko-KR" sz="1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4862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2B5C6D-04A7-447A-96C2-9C41C5F80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내부 구조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A91FBA4-3FDC-4958-84C8-67849D5D5E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996" y="2502154"/>
            <a:ext cx="3600728" cy="2700000"/>
          </a:xfrm>
          <a:ln w="25400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4BBBA4-C4C0-4C28-A99A-FA9B3B4528D5}"/>
              </a:ext>
            </a:extLst>
          </p:cNvPr>
          <p:cNvSpPr txBox="1"/>
          <p:nvPr/>
        </p:nvSpPr>
        <p:spPr>
          <a:xfrm>
            <a:off x="1388085" y="3765961"/>
            <a:ext cx="1606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CO2 </a:t>
            </a:r>
            <a:r>
              <a:rPr lang="ko-KR" altLang="en-US" sz="1400" b="1" dirty="0"/>
              <a:t>센서 모듈</a:t>
            </a:r>
            <a:endParaRPr lang="en-US" altLang="ko-KR" sz="1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A9C105-774D-4277-B0F1-B09550EEC53B}"/>
              </a:ext>
            </a:extLst>
          </p:cNvPr>
          <p:cNvSpPr txBox="1"/>
          <p:nvPr/>
        </p:nvSpPr>
        <p:spPr>
          <a:xfrm>
            <a:off x="1145024" y="4547611"/>
            <a:ext cx="270323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/>
              <a:t>온습도</a:t>
            </a:r>
            <a:r>
              <a:rPr lang="ko-KR" altLang="en-US" sz="1400" b="1" dirty="0"/>
              <a:t> 센서 모듈</a:t>
            </a:r>
            <a:endParaRPr lang="en-US" altLang="ko-KR" sz="1400" b="1" dirty="0"/>
          </a:p>
          <a:p>
            <a:r>
              <a:rPr lang="en-US" altLang="ko-KR" sz="1100" b="1" dirty="0"/>
              <a:t>   - PCB,</a:t>
            </a:r>
            <a:r>
              <a:rPr lang="ko-KR" altLang="en-US" sz="1100" b="1" dirty="0"/>
              <a:t> 케이블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고정기구물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필터 포함</a:t>
            </a:r>
            <a:endParaRPr lang="en-US" altLang="ko-KR" sz="11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A19882-2B00-41E4-B5C2-397148F15F3A}"/>
              </a:ext>
            </a:extLst>
          </p:cNvPr>
          <p:cNvSpPr txBox="1"/>
          <p:nvPr/>
        </p:nvSpPr>
        <p:spPr>
          <a:xfrm>
            <a:off x="8461307" y="2743114"/>
            <a:ext cx="1867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/>
              <a:t>온습도</a:t>
            </a:r>
            <a:r>
              <a:rPr lang="ko-KR" altLang="en-US" sz="1400" b="1" dirty="0"/>
              <a:t> 값 </a:t>
            </a:r>
            <a:r>
              <a:rPr lang="ko-KR" altLang="en-US" sz="1400" b="1" dirty="0" err="1"/>
              <a:t>표시창</a:t>
            </a:r>
            <a:endParaRPr lang="en-US" altLang="ko-KR" sz="1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B02A8B-2487-4E11-87BA-DB74E701339D}"/>
              </a:ext>
            </a:extLst>
          </p:cNvPr>
          <p:cNvSpPr txBox="1"/>
          <p:nvPr/>
        </p:nvSpPr>
        <p:spPr>
          <a:xfrm>
            <a:off x="3966007" y="2014491"/>
            <a:ext cx="20355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RS-485 </a:t>
            </a:r>
            <a:r>
              <a:rPr lang="ko-KR" altLang="en-US" sz="1400" b="1" dirty="0"/>
              <a:t>주소 변경 </a:t>
            </a:r>
            <a:r>
              <a:rPr lang="en-US" altLang="ko-KR" sz="1400" b="1" dirty="0"/>
              <a:t>S/W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896397-8374-43B1-AFFB-87B380D4728F}"/>
              </a:ext>
            </a:extLst>
          </p:cNvPr>
          <p:cNvSpPr txBox="1"/>
          <p:nvPr/>
        </p:nvSpPr>
        <p:spPr>
          <a:xfrm>
            <a:off x="8433314" y="3673398"/>
            <a:ext cx="25954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터미널 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전원</a:t>
            </a:r>
            <a:r>
              <a:rPr lang="en-US" altLang="ko-KR" sz="1400" b="1" dirty="0"/>
              <a:t>,485+/-,GND)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CAA74DA-A1E1-4D81-B0B6-DFFD0991D51F}"/>
              </a:ext>
            </a:extLst>
          </p:cNvPr>
          <p:cNvCxnSpPr>
            <a:cxnSpLocks/>
            <a:stCxn id="6" idx="3"/>
            <a:endCxn id="16" idx="2"/>
          </p:cNvCxnSpPr>
          <p:nvPr/>
        </p:nvCxnSpPr>
        <p:spPr>
          <a:xfrm>
            <a:off x="2994505" y="3919850"/>
            <a:ext cx="1057002" cy="1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67AB8D6D-F612-4DA7-A337-57ED203B90B4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848255" y="4793833"/>
            <a:ext cx="695754" cy="28147"/>
          </a:xfrm>
          <a:prstGeom prst="straightConnector1">
            <a:avLst/>
          </a:prstGeom>
          <a:ln w="158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타원 15">
            <a:extLst>
              <a:ext uri="{FF2B5EF4-FFF2-40B4-BE49-F238E27FC236}">
                <a16:creationId xmlns:a16="http://schemas.microsoft.com/office/drawing/2014/main" id="{E4A5C106-6DF8-4D64-8F27-7EDF33E31B17}"/>
              </a:ext>
            </a:extLst>
          </p:cNvPr>
          <p:cNvSpPr/>
          <p:nvPr/>
        </p:nvSpPr>
        <p:spPr>
          <a:xfrm>
            <a:off x="4051507" y="3530465"/>
            <a:ext cx="1950098" cy="778771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4B9D0B8-EA29-4EA2-8D41-C5FC07F3C060}"/>
              </a:ext>
            </a:extLst>
          </p:cNvPr>
          <p:cNvSpPr/>
          <p:nvPr/>
        </p:nvSpPr>
        <p:spPr>
          <a:xfrm>
            <a:off x="4544009" y="4309236"/>
            <a:ext cx="1073020" cy="1025489"/>
          </a:xfrm>
          <a:prstGeom prst="ellipse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BF0E70D-46EA-4D4F-806C-DC88DA80CE67}"/>
              </a:ext>
            </a:extLst>
          </p:cNvPr>
          <p:cNvSpPr/>
          <p:nvPr/>
        </p:nvSpPr>
        <p:spPr>
          <a:xfrm>
            <a:off x="4867783" y="2935717"/>
            <a:ext cx="677402" cy="413142"/>
          </a:xfrm>
          <a:prstGeom prst="ellipse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E871BD6E-B882-4536-A353-4D869D48AA6F}"/>
              </a:ext>
            </a:extLst>
          </p:cNvPr>
          <p:cNvSpPr/>
          <p:nvPr/>
        </p:nvSpPr>
        <p:spPr>
          <a:xfrm>
            <a:off x="7004756" y="3339410"/>
            <a:ext cx="620573" cy="1025489"/>
          </a:xfrm>
          <a:prstGeom prst="ellipse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FB8628E-989A-4DC8-A138-5DF71D19581A}"/>
              </a:ext>
            </a:extLst>
          </p:cNvPr>
          <p:cNvSpPr/>
          <p:nvPr/>
        </p:nvSpPr>
        <p:spPr>
          <a:xfrm>
            <a:off x="5734159" y="2681789"/>
            <a:ext cx="1579167" cy="1025489"/>
          </a:xfrm>
          <a:prstGeom prst="ellipse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B57A1C5-5AA9-4051-BEE1-466F236ED37C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4983806" y="2322268"/>
            <a:ext cx="222679" cy="598338"/>
          </a:xfrm>
          <a:prstGeom prst="straightConnector1">
            <a:avLst/>
          </a:prstGeom>
          <a:ln w="158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C86854A8-4F7A-4F67-8842-5A6B5BFAE1B0}"/>
              </a:ext>
            </a:extLst>
          </p:cNvPr>
          <p:cNvCxnSpPr>
            <a:cxnSpLocks/>
            <a:stCxn id="9" idx="1"/>
            <a:endCxn id="22" idx="6"/>
          </p:cNvCxnSpPr>
          <p:nvPr/>
        </p:nvCxnSpPr>
        <p:spPr>
          <a:xfrm flipH="1">
            <a:off x="7313326" y="2897003"/>
            <a:ext cx="1147981" cy="297531"/>
          </a:xfrm>
          <a:prstGeom prst="straightConnector1">
            <a:avLst/>
          </a:prstGeom>
          <a:ln w="158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31F51D57-065B-45F8-B2E4-5A5202ADEA22}"/>
              </a:ext>
            </a:extLst>
          </p:cNvPr>
          <p:cNvCxnSpPr>
            <a:cxnSpLocks/>
            <a:stCxn id="11" idx="1"/>
            <a:endCxn id="21" idx="6"/>
          </p:cNvCxnSpPr>
          <p:nvPr/>
        </p:nvCxnSpPr>
        <p:spPr>
          <a:xfrm flipH="1">
            <a:off x="7625329" y="3827287"/>
            <a:ext cx="807985" cy="24868"/>
          </a:xfrm>
          <a:prstGeom prst="straightConnector1">
            <a:avLst/>
          </a:prstGeom>
          <a:ln w="158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467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85021-0941-4076-8F4F-74F0B676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CO</a:t>
            </a:r>
            <a:r>
              <a:rPr lang="en-US" altLang="ko-KR" baseline="-25000" dirty="0"/>
              <a:t>2</a:t>
            </a:r>
            <a:r>
              <a:rPr lang="en-US" altLang="ko-KR" dirty="0"/>
              <a:t> sensor  </a:t>
            </a:r>
            <a:r>
              <a:rPr lang="ko-KR" altLang="en-US" dirty="0"/>
              <a:t>교체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67C5AC-8BC2-41C2-8C58-E56A2BA46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7"/>
            <a:ext cx="10515600" cy="1031081"/>
          </a:xfrm>
        </p:spPr>
        <p:txBody>
          <a:bodyPr>
            <a:normAutofit/>
          </a:bodyPr>
          <a:lstStyle/>
          <a:p>
            <a:r>
              <a:rPr lang="en-US" altLang="ko-KR" sz="1600" dirty="0"/>
              <a:t>CO</a:t>
            </a:r>
            <a:r>
              <a:rPr lang="en-US" altLang="ko-KR" sz="1600" baseline="-25000" dirty="0"/>
              <a:t>2</a:t>
            </a:r>
            <a:r>
              <a:rPr lang="en-US" altLang="ko-KR" sz="1600" dirty="0"/>
              <a:t> </a:t>
            </a:r>
            <a:r>
              <a:rPr lang="ko-KR" altLang="en-US" sz="1600" dirty="0"/>
              <a:t>센서는 장기 사용시 편차가 발생할 수 있습니다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r>
              <a:rPr lang="en-US" altLang="ko-KR" sz="1200" dirty="0"/>
              <a:t>	-</a:t>
            </a:r>
            <a:r>
              <a:rPr lang="ko-KR" altLang="en-US" sz="1200" dirty="0"/>
              <a:t> 편차의 발생원인 </a:t>
            </a:r>
            <a:r>
              <a:rPr lang="en-US" altLang="ko-KR" sz="1200" dirty="0"/>
              <a:t>: </a:t>
            </a:r>
            <a:r>
              <a:rPr lang="ko-KR" altLang="en-US" sz="1200" dirty="0"/>
              <a:t>주변환경</a:t>
            </a:r>
            <a:r>
              <a:rPr lang="en-US" altLang="ko-KR" sz="1200" dirty="0"/>
              <a:t>, </a:t>
            </a:r>
            <a:r>
              <a:rPr lang="ko-KR" altLang="en-US" sz="1200" dirty="0"/>
              <a:t>습기에 의한 영향 등</a:t>
            </a:r>
            <a:r>
              <a:rPr lang="en-US" altLang="ko-KR" sz="1200" dirty="0"/>
              <a:t>..</a:t>
            </a:r>
          </a:p>
          <a:p>
            <a:pPr marL="0" indent="0">
              <a:buNone/>
            </a:pPr>
            <a:r>
              <a:rPr lang="en-US" altLang="ko-KR" sz="1200" dirty="0"/>
              <a:t>	- </a:t>
            </a:r>
            <a:r>
              <a:rPr lang="ko-KR" altLang="en-US" sz="1200" dirty="0"/>
              <a:t>조치방법 </a:t>
            </a:r>
            <a:r>
              <a:rPr lang="en-US" altLang="ko-KR" sz="1200" dirty="0"/>
              <a:t>: </a:t>
            </a:r>
            <a:r>
              <a:rPr lang="ko-KR" altLang="en-US" sz="1200" dirty="0"/>
              <a:t>주기적인 교정</a:t>
            </a:r>
            <a:r>
              <a:rPr lang="en-US" altLang="ko-KR" sz="1200" dirty="0"/>
              <a:t>, (Field </a:t>
            </a:r>
            <a:r>
              <a:rPr lang="ko-KR" altLang="en-US" sz="1200" dirty="0"/>
              <a:t>교정이 불가능할 경우</a:t>
            </a:r>
            <a:r>
              <a:rPr lang="en-US" altLang="ko-KR" sz="1200" dirty="0"/>
              <a:t> </a:t>
            </a:r>
            <a:r>
              <a:rPr lang="ko-KR" altLang="en-US" sz="1200" dirty="0"/>
              <a:t>교체를 권장합니다</a:t>
            </a:r>
            <a:r>
              <a:rPr lang="en-US" altLang="ko-KR" sz="1200" dirty="0"/>
              <a:t>.)</a:t>
            </a:r>
            <a:endParaRPr lang="ko-KR" altLang="en-US" sz="12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7131A8D-45D6-4B1E-A1E8-440DD182B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511" y="3797563"/>
            <a:ext cx="2400000" cy="1800000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CD8A169-4421-48AB-A97A-F7E3700BE7B2}"/>
              </a:ext>
            </a:extLst>
          </p:cNvPr>
          <p:cNvSpPr txBox="1">
            <a:spLocks/>
          </p:cNvSpPr>
          <p:nvPr/>
        </p:nvSpPr>
        <p:spPr>
          <a:xfrm>
            <a:off x="838200" y="2846144"/>
            <a:ext cx="10515600" cy="3741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dirty="0"/>
              <a:t>센서 모듈 교체 방법</a:t>
            </a:r>
            <a:endParaRPr lang="en-US" altLang="ko-KR" sz="16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200" dirty="0"/>
              <a:t>	1) </a:t>
            </a:r>
            <a:r>
              <a:rPr lang="ko-KR" altLang="en-US" sz="1200" dirty="0"/>
              <a:t>아래와 같이 센서 모듈의 아랫부분을 조심스럽게 들어올려 고정용 지지대에서 탈거합니다</a:t>
            </a:r>
            <a:r>
              <a:rPr lang="en-US" altLang="ko-KR" sz="12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200" dirty="0"/>
              <a:t>	2) </a:t>
            </a:r>
            <a:r>
              <a:rPr lang="ko-KR" altLang="en-US" sz="1200" dirty="0"/>
              <a:t>센서의 윗부분에 </a:t>
            </a:r>
            <a:r>
              <a:rPr lang="ko-KR" altLang="en-US" sz="1200" dirty="0" err="1"/>
              <a:t>헤더핀을</a:t>
            </a:r>
            <a:r>
              <a:rPr lang="ko-KR" altLang="en-US" sz="1200" dirty="0"/>
              <a:t> 소켓에서 분리합니다</a:t>
            </a:r>
            <a:r>
              <a:rPr lang="en-US" altLang="ko-KR" sz="12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2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2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2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2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2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200" dirty="0"/>
              <a:t>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200" dirty="0"/>
              <a:t>	3) </a:t>
            </a:r>
            <a:r>
              <a:rPr lang="ko-KR" altLang="en-US" sz="1200" dirty="0"/>
              <a:t>조립은 반대 순서로 하시기 바랍니다</a:t>
            </a:r>
            <a:r>
              <a:rPr lang="en-US" altLang="ko-KR" sz="12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200" dirty="0"/>
              <a:t>	4) CO</a:t>
            </a:r>
            <a:r>
              <a:rPr lang="en-US" altLang="ko-KR" sz="1200" baseline="-25000" dirty="0"/>
              <a:t>2</a:t>
            </a:r>
            <a:r>
              <a:rPr lang="ko-KR" altLang="en-US" sz="1200" dirty="0"/>
              <a:t>센서 </a:t>
            </a:r>
            <a:r>
              <a:rPr lang="en-US" altLang="ko-KR" sz="1200" dirty="0"/>
              <a:t>(</a:t>
            </a:r>
            <a:r>
              <a:rPr lang="ko-KR" altLang="en-US" sz="1200" dirty="0"/>
              <a:t>모델</a:t>
            </a:r>
            <a:r>
              <a:rPr lang="en-US" altLang="ko-KR" sz="1200" dirty="0"/>
              <a:t>:</a:t>
            </a:r>
            <a:r>
              <a:rPr lang="ko-KR" altLang="en-US" sz="1200" dirty="0"/>
              <a:t> </a:t>
            </a:r>
            <a:r>
              <a:rPr lang="en-US" altLang="ko-KR" sz="1200" dirty="0"/>
              <a:t>T6615-5K) </a:t>
            </a:r>
            <a:r>
              <a:rPr lang="ko-KR" altLang="en-US" sz="1200" dirty="0"/>
              <a:t>구매는 공급업체에 문의 바랍니다</a:t>
            </a:r>
            <a:r>
              <a:rPr lang="en-US" altLang="ko-KR" sz="1200" dirty="0"/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8072DA-A016-4797-AE0B-2D816A75E5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771" y="3778901"/>
            <a:ext cx="2400000" cy="1800000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F7FE9E80-3C60-44F3-AC19-3CF0AF4018E9}"/>
              </a:ext>
            </a:extLst>
          </p:cNvPr>
          <p:cNvSpPr/>
          <p:nvPr/>
        </p:nvSpPr>
        <p:spPr>
          <a:xfrm>
            <a:off x="4693298" y="4450705"/>
            <a:ext cx="849086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1263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D678D-1737-4C17-8E26-7924BADED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온</a:t>
            </a:r>
            <a:r>
              <a:rPr lang="en-US" altLang="ko-KR" dirty="0"/>
              <a:t>/</a:t>
            </a:r>
            <a:r>
              <a:rPr lang="ko-KR" altLang="en-US" dirty="0"/>
              <a:t>습도 모듈 교체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858980-F647-4097-A080-A5527E591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0658"/>
            <a:ext cx="10515600" cy="987247"/>
          </a:xfrm>
        </p:spPr>
        <p:txBody>
          <a:bodyPr>
            <a:normAutofit/>
          </a:bodyPr>
          <a:lstStyle/>
          <a:p>
            <a:r>
              <a:rPr lang="ko-KR" altLang="en-US" sz="1600" b="1" dirty="0"/>
              <a:t>온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습도 센서는 전자부품입니다</a:t>
            </a:r>
            <a:r>
              <a:rPr lang="en-US" altLang="ko-KR" sz="1600" dirty="0"/>
              <a:t>. </a:t>
            </a:r>
          </a:p>
          <a:p>
            <a:pPr marL="0" indent="0">
              <a:buNone/>
            </a:pPr>
            <a:r>
              <a:rPr lang="en-US" altLang="ko-KR" sz="1200" dirty="0"/>
              <a:t>	- </a:t>
            </a:r>
            <a:r>
              <a:rPr lang="ko-KR" altLang="en-US" sz="1200" dirty="0"/>
              <a:t>다른 부품과는 달리 사용환경에 의한 고장이나</a:t>
            </a:r>
            <a:r>
              <a:rPr lang="en-US" altLang="ko-KR" sz="1200" dirty="0"/>
              <a:t>, </a:t>
            </a:r>
            <a:r>
              <a:rPr lang="ko-KR" altLang="en-US" sz="1200" dirty="0"/>
              <a:t>편차가 발생할 소지가 있습니다</a:t>
            </a:r>
            <a:r>
              <a:rPr lang="en-US" altLang="ko-KR" sz="1200" dirty="0"/>
              <a:t>. </a:t>
            </a:r>
          </a:p>
          <a:p>
            <a:pPr marL="0" indent="0">
              <a:buNone/>
            </a:pPr>
            <a:r>
              <a:rPr lang="en-US" altLang="ko-KR" sz="1200" dirty="0"/>
              <a:t>	- </a:t>
            </a:r>
            <a:r>
              <a:rPr lang="ko-KR" altLang="en-US" sz="1200" dirty="0"/>
              <a:t>주기적인 관리를 통해 안정적인 온도 및 습도 값이 유지되도록 해야 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E0217AE1-4C73-47D8-82C2-28DD58C02B71}"/>
              </a:ext>
            </a:extLst>
          </p:cNvPr>
          <p:cNvSpPr txBox="1">
            <a:spLocks/>
          </p:cNvSpPr>
          <p:nvPr/>
        </p:nvSpPr>
        <p:spPr>
          <a:xfrm>
            <a:off x="838200" y="2947812"/>
            <a:ext cx="10515600" cy="9057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b="1" dirty="0"/>
              <a:t>센서 모듈 교체 방법</a:t>
            </a:r>
            <a:endParaRPr lang="en-US" altLang="ko-KR" sz="1400" b="1" dirty="0"/>
          </a:p>
          <a:p>
            <a:pPr marL="0" indent="0">
              <a:buNone/>
            </a:pPr>
            <a:r>
              <a:rPr lang="en-US" altLang="ko-KR" sz="1200" dirty="0"/>
              <a:t>	- ECO-FARM</a:t>
            </a:r>
            <a:r>
              <a:rPr lang="ko-KR" altLang="en-US" sz="1200" dirty="0"/>
              <a:t>의 </a:t>
            </a:r>
            <a:r>
              <a:rPr lang="ko-KR" altLang="en-US" sz="1200" dirty="0" err="1"/>
              <a:t>온습도</a:t>
            </a:r>
            <a:r>
              <a:rPr lang="ko-KR" altLang="en-US" sz="1200" dirty="0"/>
              <a:t> 센서는 모듈 형태로 되어 있어 언제든지 현장 교체가 가능합니다</a:t>
            </a:r>
            <a:r>
              <a:rPr lang="en-US" altLang="ko-KR" sz="1200" dirty="0"/>
              <a:t>. </a:t>
            </a:r>
          </a:p>
          <a:p>
            <a:pPr marL="0" indent="0">
              <a:buNone/>
            </a:pPr>
            <a:r>
              <a:rPr lang="en-US" altLang="ko-KR" sz="1200" dirty="0"/>
              <a:t>	- </a:t>
            </a:r>
            <a:r>
              <a:rPr lang="ko-KR" altLang="en-US" sz="1200" dirty="0"/>
              <a:t>아래 방법에 따라 교체하시기 바랍니다</a:t>
            </a:r>
            <a:r>
              <a:rPr lang="en-US" altLang="ko-KR" sz="1200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D673C9-71E1-46F3-A6F4-FC8744D67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482" y="4035137"/>
            <a:ext cx="2400000" cy="180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24BEFA5-46E2-4F89-94D7-B0EFA7065D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383" y="4035137"/>
            <a:ext cx="2400000" cy="180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494A040-20EA-4163-BC9E-345BEF037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284" y="4035137"/>
            <a:ext cx="2400000" cy="1800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8AD8706-59B0-46CC-9E16-5FF21A3831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185" y="4035137"/>
            <a:ext cx="2400000" cy="180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3E82C2E-0FA5-4AAB-95F2-0EC1A4A04B39}"/>
              </a:ext>
            </a:extLst>
          </p:cNvPr>
          <p:cNvSpPr txBox="1"/>
          <p:nvPr/>
        </p:nvSpPr>
        <p:spPr>
          <a:xfrm>
            <a:off x="1119674" y="5878284"/>
            <a:ext cx="20340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/>
              <a:t>케이스 및 케이블 </a:t>
            </a:r>
            <a:r>
              <a:rPr lang="ko-KR" altLang="en-US" sz="1050" dirty="0" err="1"/>
              <a:t>탈거</a:t>
            </a:r>
            <a:endParaRPr lang="ko-KR" altLang="en-US" sz="10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B93872-5042-4004-88DE-84E892ABD37A}"/>
              </a:ext>
            </a:extLst>
          </p:cNvPr>
          <p:cNvSpPr txBox="1"/>
          <p:nvPr/>
        </p:nvSpPr>
        <p:spPr>
          <a:xfrm>
            <a:off x="3720346" y="5878284"/>
            <a:ext cx="203407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/>
              <a:t>필터</a:t>
            </a:r>
            <a:r>
              <a:rPr lang="en-US" altLang="ko-KR" sz="1050" dirty="0"/>
              <a:t>(</a:t>
            </a:r>
            <a:r>
              <a:rPr lang="ko-KR" altLang="en-US" sz="1050" dirty="0" err="1"/>
              <a:t>하얀기구물</a:t>
            </a:r>
            <a:r>
              <a:rPr lang="ko-KR" altLang="en-US" sz="1050" dirty="0"/>
              <a:t> 포함</a:t>
            </a:r>
            <a:r>
              <a:rPr lang="en-US" altLang="ko-KR" sz="1050" dirty="0"/>
              <a:t>) </a:t>
            </a:r>
            <a:r>
              <a:rPr lang="ko-KR" altLang="en-US" sz="1050" dirty="0"/>
              <a:t>왼쪽으로 돌려서 분리합니다</a:t>
            </a:r>
            <a:r>
              <a:rPr lang="en-US" altLang="ko-KR" sz="1050" dirty="0"/>
              <a:t>.</a:t>
            </a:r>
            <a:endParaRPr lang="ko-KR" altLang="en-US" sz="10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A86A6B-CAF7-4D63-B0BC-9115D275847B}"/>
              </a:ext>
            </a:extLst>
          </p:cNvPr>
          <p:cNvSpPr txBox="1"/>
          <p:nvPr/>
        </p:nvSpPr>
        <p:spPr>
          <a:xfrm>
            <a:off x="6211619" y="5878284"/>
            <a:ext cx="203407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/>
              <a:t>케이스 안쪽의 센서 지지대를 조심스럽게 빼냅니다</a:t>
            </a:r>
            <a:r>
              <a:rPr lang="en-US" altLang="ko-KR" sz="1050" dirty="0"/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F507D7-4781-4361-AE96-2255EEF107E1}"/>
              </a:ext>
            </a:extLst>
          </p:cNvPr>
          <p:cNvSpPr txBox="1"/>
          <p:nvPr/>
        </p:nvSpPr>
        <p:spPr>
          <a:xfrm>
            <a:off x="8786868" y="5878284"/>
            <a:ext cx="228545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/>
              <a:t>조립은 반대 순서입니다</a:t>
            </a:r>
            <a:r>
              <a:rPr lang="en-US" altLang="ko-KR" sz="1050" dirty="0"/>
              <a:t>.</a:t>
            </a:r>
          </a:p>
          <a:p>
            <a:pPr algn="ctr"/>
            <a:r>
              <a:rPr lang="en-US" altLang="ko-KR" sz="1050" dirty="0"/>
              <a:t>* </a:t>
            </a:r>
            <a:r>
              <a:rPr lang="ko-KR" altLang="en-US" sz="1050" dirty="0"/>
              <a:t>센서 지지대의 나사 </a:t>
            </a:r>
            <a:r>
              <a:rPr lang="ko-KR" altLang="en-US" sz="1050" dirty="0" err="1"/>
              <a:t>분리시</a:t>
            </a:r>
            <a:r>
              <a:rPr lang="ko-KR" altLang="en-US" sz="1050" dirty="0"/>
              <a:t> </a:t>
            </a:r>
            <a:r>
              <a:rPr lang="en-US" altLang="ko-KR" sz="1050" dirty="0"/>
              <a:t>PCB  </a:t>
            </a:r>
            <a:r>
              <a:rPr lang="ko-KR" altLang="en-US" sz="1050" dirty="0"/>
              <a:t>만 분리 가능합니다</a:t>
            </a:r>
            <a:r>
              <a:rPr lang="en-US" altLang="ko-KR" sz="1050" dirty="0"/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28EBA5-62EF-4BDE-A768-6D7404EC2B26}"/>
              </a:ext>
            </a:extLst>
          </p:cNvPr>
          <p:cNvSpPr txBox="1"/>
          <p:nvPr/>
        </p:nvSpPr>
        <p:spPr>
          <a:xfrm>
            <a:off x="8509284" y="2225078"/>
            <a:ext cx="3284610" cy="1261884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 err="1"/>
              <a:t>온습도</a:t>
            </a:r>
            <a:r>
              <a:rPr lang="ko-KR" altLang="en-US" sz="1400" b="1" dirty="0"/>
              <a:t> 센서 모듈 구매는 공급업체에 문의 바랍니다</a:t>
            </a:r>
            <a:r>
              <a:rPr lang="en-US" altLang="ko-KR" sz="1400" b="1" dirty="0"/>
              <a:t>.</a:t>
            </a:r>
          </a:p>
          <a:p>
            <a:pPr marL="800100" lvl="1" indent="-342900">
              <a:buAutoNum type="arabicParenR"/>
            </a:pPr>
            <a:r>
              <a:rPr lang="ko-KR" altLang="en-US" sz="1200" dirty="0"/>
              <a:t>센서 및 </a:t>
            </a:r>
            <a:r>
              <a:rPr lang="en-US" altLang="ko-KR" sz="1200" dirty="0"/>
              <a:t>PCB</a:t>
            </a:r>
          </a:p>
          <a:p>
            <a:pPr marL="800100" lvl="1" indent="-342900">
              <a:buAutoNum type="arabicParenR"/>
            </a:pPr>
            <a:r>
              <a:rPr lang="ko-KR" altLang="en-US" sz="1200" dirty="0"/>
              <a:t>케이블</a:t>
            </a:r>
            <a:endParaRPr lang="en-US" altLang="ko-KR" sz="1200" dirty="0"/>
          </a:p>
          <a:p>
            <a:pPr marL="800100" lvl="1" indent="-342900">
              <a:buAutoNum type="arabicParenR"/>
            </a:pPr>
            <a:r>
              <a:rPr lang="ko-KR" altLang="en-US" sz="1200" dirty="0"/>
              <a:t>센서 지지대</a:t>
            </a:r>
            <a:r>
              <a:rPr lang="en-US" altLang="ko-KR" sz="1200" dirty="0"/>
              <a:t> (</a:t>
            </a:r>
            <a:r>
              <a:rPr lang="ko-KR" altLang="en-US" sz="1200" dirty="0"/>
              <a:t>흰색 플라스틱</a:t>
            </a:r>
            <a:r>
              <a:rPr lang="en-US" altLang="ko-KR" sz="1200" dirty="0"/>
              <a:t>)</a:t>
            </a:r>
          </a:p>
          <a:p>
            <a:pPr marL="800100" lvl="1" indent="-342900">
              <a:buAutoNum type="arabicParenR"/>
            </a:pPr>
            <a:r>
              <a:rPr lang="ko-KR" altLang="en-US" sz="1200" dirty="0" err="1"/>
              <a:t>소결필터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263649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E6DB8D-2E55-4C00-B727-5806BEDD8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전원</a:t>
            </a:r>
            <a:r>
              <a:rPr lang="en-US" altLang="ko-KR" dirty="0"/>
              <a:t>/</a:t>
            </a:r>
            <a:r>
              <a:rPr lang="ko-KR" altLang="en-US" dirty="0"/>
              <a:t>통신선 연결 및 </a:t>
            </a:r>
            <a:r>
              <a:rPr lang="en-US" altLang="ko-KR" dirty="0"/>
              <a:t>485 ID </a:t>
            </a:r>
            <a:r>
              <a:rPr lang="ko-KR" altLang="en-US" dirty="0"/>
              <a:t>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538009-B930-48FC-BBBB-B8532B227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28118" cy="4351338"/>
          </a:xfrm>
        </p:spPr>
        <p:txBody>
          <a:bodyPr>
            <a:normAutofit/>
          </a:bodyPr>
          <a:lstStyle/>
          <a:p>
            <a:r>
              <a:rPr lang="en-US" altLang="ko-KR" sz="1800" dirty="0"/>
              <a:t>ECO-FARM</a:t>
            </a:r>
            <a:r>
              <a:rPr lang="ko-KR" altLang="en-US" sz="1800" dirty="0"/>
              <a:t>은 </a:t>
            </a:r>
            <a:r>
              <a:rPr lang="en-US" altLang="ko-KR" sz="1800" dirty="0"/>
              <a:t>24V DC</a:t>
            </a:r>
            <a:r>
              <a:rPr lang="ko-KR" altLang="en-US" sz="1800" dirty="0"/>
              <a:t> 를 사용합니다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아래와 같이 연결하시기 바랍니다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141CA2D-324D-400E-9F1A-761190ABC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99" y="2616102"/>
            <a:ext cx="3600000" cy="270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03088C-03DC-45BC-8E72-A5EA589A5D46}"/>
              </a:ext>
            </a:extLst>
          </p:cNvPr>
          <p:cNvSpPr txBox="1"/>
          <p:nvPr/>
        </p:nvSpPr>
        <p:spPr>
          <a:xfrm>
            <a:off x="3890865" y="3163078"/>
            <a:ext cx="231399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002060"/>
                </a:solidFill>
              </a:rPr>
              <a:t>5. GND (</a:t>
            </a:r>
            <a:r>
              <a:rPr lang="ko-KR" altLang="en-US" sz="1400" b="1" dirty="0">
                <a:solidFill>
                  <a:srgbClr val="002060"/>
                </a:solidFill>
              </a:rPr>
              <a:t>통신</a:t>
            </a:r>
            <a:r>
              <a:rPr lang="en-US" altLang="ko-KR" sz="1400" b="1" dirty="0">
                <a:solidFill>
                  <a:srgbClr val="002060"/>
                </a:solidFill>
              </a:rPr>
              <a:t>)</a:t>
            </a:r>
          </a:p>
          <a:p>
            <a:r>
              <a:rPr lang="en-US" altLang="ko-KR" sz="1400" b="1" dirty="0">
                <a:solidFill>
                  <a:srgbClr val="002060"/>
                </a:solidFill>
              </a:rPr>
              <a:t>4. 485(-)</a:t>
            </a:r>
          </a:p>
          <a:p>
            <a:r>
              <a:rPr lang="en-US" altLang="ko-KR" sz="1400" b="1" dirty="0">
                <a:solidFill>
                  <a:srgbClr val="002060"/>
                </a:solidFill>
              </a:rPr>
              <a:t>3. 485(+)</a:t>
            </a:r>
          </a:p>
          <a:p>
            <a:r>
              <a:rPr lang="en-US" altLang="ko-KR" sz="1400" b="1" dirty="0">
                <a:solidFill>
                  <a:srgbClr val="002060"/>
                </a:solidFill>
              </a:rPr>
              <a:t>2. GND ( </a:t>
            </a:r>
            <a:r>
              <a:rPr lang="ko-KR" altLang="en-US" sz="1400" b="1" dirty="0">
                <a:solidFill>
                  <a:srgbClr val="002060"/>
                </a:solidFill>
              </a:rPr>
              <a:t>전원</a:t>
            </a:r>
            <a:r>
              <a:rPr lang="en-US" altLang="ko-KR" sz="1400" b="1" dirty="0">
                <a:solidFill>
                  <a:srgbClr val="002060"/>
                </a:solidFill>
              </a:rPr>
              <a:t>)</a:t>
            </a:r>
          </a:p>
          <a:p>
            <a:r>
              <a:rPr lang="en-US" altLang="ko-KR" sz="1400" b="1" dirty="0">
                <a:solidFill>
                  <a:srgbClr val="002060"/>
                </a:solidFill>
              </a:rPr>
              <a:t>1. +24V</a:t>
            </a:r>
            <a:endParaRPr lang="ko-KR" altLang="en-US" sz="1400" b="1" dirty="0">
              <a:solidFill>
                <a:srgbClr val="002060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97414C0-1648-48BC-BDA8-AE2979071A3D}"/>
              </a:ext>
            </a:extLst>
          </p:cNvPr>
          <p:cNvCxnSpPr/>
          <p:nvPr/>
        </p:nvCxnSpPr>
        <p:spPr>
          <a:xfrm>
            <a:off x="3433665" y="3312367"/>
            <a:ext cx="457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15ED97C-F031-4715-8DD5-48F5C8BF44A6}"/>
              </a:ext>
            </a:extLst>
          </p:cNvPr>
          <p:cNvCxnSpPr/>
          <p:nvPr/>
        </p:nvCxnSpPr>
        <p:spPr>
          <a:xfrm>
            <a:off x="3433665" y="3517640"/>
            <a:ext cx="457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37FE1B2-9154-4237-BEBD-A6C33FC6C6E8}"/>
              </a:ext>
            </a:extLst>
          </p:cNvPr>
          <p:cNvCxnSpPr/>
          <p:nvPr/>
        </p:nvCxnSpPr>
        <p:spPr>
          <a:xfrm>
            <a:off x="3433665" y="3747852"/>
            <a:ext cx="457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F8F0C2A-6659-4AD2-ACCF-0D2CF930C442}"/>
              </a:ext>
            </a:extLst>
          </p:cNvPr>
          <p:cNvCxnSpPr/>
          <p:nvPr/>
        </p:nvCxnSpPr>
        <p:spPr>
          <a:xfrm>
            <a:off x="3433665" y="3963048"/>
            <a:ext cx="457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F9A21FD-1C66-43CA-A3F9-EBD74C93D002}"/>
              </a:ext>
            </a:extLst>
          </p:cNvPr>
          <p:cNvCxnSpPr/>
          <p:nvPr/>
        </p:nvCxnSpPr>
        <p:spPr>
          <a:xfrm>
            <a:off x="3433665" y="4177652"/>
            <a:ext cx="457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2A5B8D14-B0AD-437F-9013-363D850B15BF}"/>
              </a:ext>
            </a:extLst>
          </p:cNvPr>
          <p:cNvSpPr txBox="1">
            <a:spLocks/>
          </p:cNvSpPr>
          <p:nvPr/>
        </p:nvSpPr>
        <p:spPr>
          <a:xfrm>
            <a:off x="6287276" y="1825625"/>
            <a:ext cx="49281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/>
              <a:t>RS-485</a:t>
            </a:r>
            <a:r>
              <a:rPr lang="ko-KR" altLang="en-US" sz="1800" dirty="0"/>
              <a:t> </a:t>
            </a:r>
            <a:r>
              <a:rPr lang="en-US" altLang="ko-KR" sz="1800" dirty="0"/>
              <a:t>Modbus ASCII </a:t>
            </a:r>
          </a:p>
          <a:p>
            <a:r>
              <a:rPr lang="en-US" altLang="ko-KR" sz="1800" dirty="0"/>
              <a:t>485 ID </a:t>
            </a:r>
            <a:r>
              <a:rPr lang="ko-KR" altLang="en-US" sz="1800" dirty="0"/>
              <a:t>설정은 아래 </a:t>
            </a:r>
            <a:r>
              <a:rPr lang="en-US" altLang="ko-KR" sz="1800" dirty="0"/>
              <a:t>S/W</a:t>
            </a:r>
            <a:r>
              <a:rPr lang="ko-KR" altLang="en-US" sz="1800" dirty="0"/>
              <a:t>를 이용합니다</a:t>
            </a:r>
            <a:r>
              <a:rPr lang="en-US" altLang="ko-KR" sz="1800" dirty="0"/>
              <a:t>.</a:t>
            </a:r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  <a:p>
            <a:pPr marL="0" indent="0">
              <a:buNone/>
            </a:pPr>
            <a:r>
              <a:rPr lang="en-US" altLang="ko-KR" sz="1100" dirty="0"/>
              <a:t>      * 485 ID </a:t>
            </a:r>
            <a:r>
              <a:rPr lang="ko-KR" altLang="en-US" sz="1100" dirty="0"/>
              <a:t>개수는 총 </a:t>
            </a:r>
            <a:r>
              <a:rPr lang="en-US" altLang="ko-KR" sz="1100" dirty="0"/>
              <a:t>63</a:t>
            </a:r>
            <a:r>
              <a:rPr lang="ko-KR" altLang="en-US" sz="1100" dirty="0"/>
              <a:t>개 입니다 </a:t>
            </a:r>
            <a:r>
              <a:rPr lang="en-US" altLang="ko-KR" sz="1100" dirty="0"/>
              <a:t>(= 2</a:t>
            </a:r>
            <a:r>
              <a:rPr lang="en-US" altLang="ko-KR" sz="1100" baseline="30000" dirty="0"/>
              <a:t>6 </a:t>
            </a:r>
            <a:r>
              <a:rPr lang="en-US" altLang="ko-KR" sz="1100" dirty="0"/>
              <a:t>- 1)</a:t>
            </a:r>
          </a:p>
          <a:p>
            <a:pPr marL="0" indent="0">
              <a:buNone/>
            </a:pPr>
            <a:r>
              <a:rPr lang="en-US" altLang="ko-KR" sz="1600" baseline="30000" dirty="0"/>
              <a:t>      * Default  ID</a:t>
            </a:r>
            <a:r>
              <a:rPr lang="ko-KR" altLang="en-US" sz="1600" baseline="30000" dirty="0"/>
              <a:t>는 </a:t>
            </a:r>
            <a:r>
              <a:rPr lang="en-US" altLang="ko-KR" sz="1600" baseline="30000" dirty="0"/>
              <a:t>1</a:t>
            </a:r>
            <a:r>
              <a:rPr lang="ko-KR" altLang="en-US" sz="1600" baseline="30000" dirty="0"/>
              <a:t>번으로 설정되어 있습니다</a:t>
            </a:r>
            <a:r>
              <a:rPr lang="en-US" altLang="ko-KR" sz="1600" baseline="30000" dirty="0"/>
              <a:t>. (0</a:t>
            </a:r>
            <a:r>
              <a:rPr lang="ko-KR" altLang="en-US" sz="1600" baseline="30000" dirty="0" err="1"/>
              <a:t>번는</a:t>
            </a:r>
            <a:r>
              <a:rPr lang="ko-KR" altLang="en-US" sz="1600" baseline="30000" dirty="0"/>
              <a:t> 사용 불가</a:t>
            </a:r>
            <a:r>
              <a:rPr lang="en-US" altLang="ko-KR" sz="1600" baseline="30000" dirty="0"/>
              <a:t>)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49B41B1-A1AA-4DB4-B004-67E7F07A0E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084" y="2616102"/>
            <a:ext cx="3600000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31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F086BC-83F7-46B5-9668-58E26FAF9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온</a:t>
            </a:r>
            <a:r>
              <a:rPr lang="en-US" altLang="ko-KR" dirty="0"/>
              <a:t>/</a:t>
            </a:r>
            <a:r>
              <a:rPr lang="ko-KR" altLang="en-US" dirty="0"/>
              <a:t>습도 센서의 특성</a:t>
            </a:r>
            <a:r>
              <a:rPr lang="en-US" altLang="ko-KR" dirty="0"/>
              <a:t>(MVH3004D)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11BFD1-8236-4AB9-94A8-3C0FB4B5A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460"/>
            <a:ext cx="9813504" cy="4195481"/>
          </a:xfrm>
        </p:spPr>
        <p:txBody>
          <a:bodyPr>
            <a:normAutofit/>
          </a:bodyPr>
          <a:lstStyle/>
          <a:p>
            <a:r>
              <a:rPr lang="en-US" altLang="ko-KR" sz="1600" dirty="0"/>
              <a:t>ECO-FARM </a:t>
            </a:r>
            <a:r>
              <a:rPr lang="ko-KR" altLang="en-US" sz="1600" dirty="0"/>
              <a:t>에 사용된 </a:t>
            </a:r>
            <a:r>
              <a:rPr lang="ko-KR" altLang="en-US" sz="1600" dirty="0" err="1"/>
              <a:t>온습도</a:t>
            </a:r>
            <a:r>
              <a:rPr lang="ko-KR" altLang="en-US" sz="1600" dirty="0"/>
              <a:t> 센서는 </a:t>
            </a:r>
            <a:r>
              <a:rPr lang="en-US" altLang="ko-KR" sz="1600" dirty="0"/>
              <a:t>MVH3004D </a:t>
            </a:r>
            <a:r>
              <a:rPr lang="ko-KR" altLang="en-US" sz="1600" dirty="0"/>
              <a:t>모델입니다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센서의 특성은 아래와 같습니다</a:t>
            </a:r>
            <a:r>
              <a:rPr lang="en-US" altLang="ko-KR" sz="1600" dirty="0"/>
              <a:t>.	</a:t>
            </a:r>
          </a:p>
          <a:p>
            <a:pPr marL="0" indent="0">
              <a:buNone/>
            </a:pPr>
            <a:r>
              <a:rPr lang="en-US" altLang="ko-KR" sz="1600" dirty="0"/>
              <a:t>	- </a:t>
            </a:r>
            <a:r>
              <a:rPr lang="ko-KR" altLang="en-US" sz="1600" dirty="0"/>
              <a:t>습도 특성은 </a:t>
            </a:r>
            <a:r>
              <a:rPr lang="en-US" altLang="ko-KR" sz="1600" dirty="0"/>
              <a:t>20~80% </a:t>
            </a:r>
            <a:r>
              <a:rPr lang="ko-KR" altLang="en-US" sz="1600" dirty="0"/>
              <a:t>구간에서 </a:t>
            </a:r>
            <a:r>
              <a:rPr lang="en-US" altLang="ko-KR" sz="1600" dirty="0"/>
              <a:t>+/-3.8% (</a:t>
            </a:r>
            <a:r>
              <a:rPr lang="ko-KR" altLang="en-US" sz="1600" dirty="0"/>
              <a:t>최대 </a:t>
            </a:r>
            <a:r>
              <a:rPr lang="en-US" altLang="ko-KR" sz="1600" dirty="0"/>
              <a:t>+/-5%), </a:t>
            </a:r>
            <a:r>
              <a:rPr lang="ko-KR" altLang="en-US" sz="1600" dirty="0"/>
              <a:t>이외의 구간에서는 최대 </a:t>
            </a:r>
            <a:r>
              <a:rPr lang="en-US" altLang="ko-KR" sz="1600" dirty="0"/>
              <a:t>+/-7% 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r>
              <a:rPr lang="en-US" altLang="ko-KR" sz="1600" dirty="0"/>
              <a:t>	- </a:t>
            </a:r>
            <a:r>
              <a:rPr lang="ko-KR" altLang="en-US" sz="1600" dirty="0"/>
              <a:t>온도 특성은 </a:t>
            </a:r>
            <a:r>
              <a:rPr lang="en-US" altLang="ko-KR" sz="1600" dirty="0"/>
              <a:t>0~70</a:t>
            </a:r>
            <a:r>
              <a:rPr lang="ko-KR" altLang="en-US" sz="1600" dirty="0"/>
              <a:t>도 구간에서 </a:t>
            </a:r>
            <a:r>
              <a:rPr lang="en-US" altLang="ko-KR" sz="1600" dirty="0"/>
              <a:t>+/-0.3</a:t>
            </a:r>
            <a:r>
              <a:rPr lang="ko-KR" altLang="en-US" sz="1600" dirty="0"/>
              <a:t>도 </a:t>
            </a:r>
            <a:r>
              <a:rPr lang="en-US" altLang="ko-KR" sz="1600" dirty="0"/>
              <a:t>(</a:t>
            </a:r>
            <a:r>
              <a:rPr lang="ko-KR" altLang="en-US" sz="1600" dirty="0"/>
              <a:t>최대 </a:t>
            </a:r>
            <a:r>
              <a:rPr lang="en-US" altLang="ko-KR" sz="1600" dirty="0"/>
              <a:t>+/-0.5</a:t>
            </a:r>
            <a:r>
              <a:rPr lang="ko-KR" altLang="en-US" sz="1600" dirty="0"/>
              <a:t>도</a:t>
            </a:r>
            <a:r>
              <a:rPr lang="en-US" altLang="ko-KR" sz="1600" dirty="0"/>
              <a:t>) </a:t>
            </a:r>
            <a:r>
              <a:rPr lang="ko-KR" altLang="en-US" sz="1600" dirty="0"/>
              <a:t>정밀도를 갖습니다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r>
              <a:rPr lang="en-US" altLang="ko-KR" sz="1600" dirty="0">
                <a:solidFill>
                  <a:srgbClr val="FF0000"/>
                </a:solidFill>
              </a:rPr>
              <a:t>	- </a:t>
            </a:r>
            <a:r>
              <a:rPr lang="ko-KR" altLang="en-US" sz="1600" dirty="0">
                <a:solidFill>
                  <a:srgbClr val="FF0000"/>
                </a:solidFill>
              </a:rPr>
              <a:t>상기 습도는 </a:t>
            </a:r>
            <a:r>
              <a:rPr lang="en-US" altLang="ko-KR" sz="1600" dirty="0">
                <a:solidFill>
                  <a:srgbClr val="FF0000"/>
                </a:solidFill>
              </a:rPr>
              <a:t>25</a:t>
            </a:r>
            <a:r>
              <a:rPr lang="ko-KR" altLang="en-US" sz="1600" dirty="0">
                <a:solidFill>
                  <a:srgbClr val="FF0000"/>
                </a:solidFill>
              </a:rPr>
              <a:t>도 기준으로</a:t>
            </a:r>
            <a:r>
              <a:rPr lang="en-US" altLang="ko-KR" sz="1600" dirty="0">
                <a:solidFill>
                  <a:srgbClr val="FF0000"/>
                </a:solidFill>
              </a:rPr>
              <a:t>.. </a:t>
            </a:r>
            <a:r>
              <a:rPr lang="ko-KR" altLang="en-US" sz="1600" dirty="0">
                <a:solidFill>
                  <a:srgbClr val="FF0000"/>
                </a:solidFill>
              </a:rPr>
              <a:t>여기에 온도 변화가 있을 경우의 습도 값의 오차는 아래 </a:t>
            </a:r>
            <a:r>
              <a:rPr lang="en-US" altLang="ko-KR" sz="1600" dirty="0">
                <a:solidFill>
                  <a:srgbClr val="FF0000"/>
                </a:solidFill>
              </a:rPr>
              <a:t>3</a:t>
            </a:r>
            <a:r>
              <a:rPr lang="ko-KR" altLang="en-US" sz="1600" dirty="0">
                <a:solidFill>
                  <a:srgbClr val="FF0000"/>
                </a:solidFill>
              </a:rPr>
              <a:t>번 그래프로</a:t>
            </a:r>
            <a:endParaRPr lang="en-US" altLang="ko-KR" sz="16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rgbClr val="FF0000"/>
                </a:solidFill>
              </a:rPr>
              <a:t>               Typical </a:t>
            </a:r>
            <a:r>
              <a:rPr lang="ko-KR" altLang="en-US" sz="1600" dirty="0">
                <a:solidFill>
                  <a:srgbClr val="FF0000"/>
                </a:solidFill>
              </a:rPr>
              <a:t>값만 보여주고 있기 때문에 실제 환경에서는 더욱 오차가 크게 나타날 수 있습니다</a:t>
            </a:r>
            <a:r>
              <a:rPr lang="en-US" altLang="ko-KR" sz="1600" dirty="0">
                <a:solidFill>
                  <a:srgbClr val="FF0000"/>
                </a:solidFill>
              </a:rPr>
              <a:t>.</a:t>
            </a:r>
          </a:p>
          <a:p>
            <a:pPr marL="0" indent="0">
              <a:buNone/>
            </a:pPr>
            <a:r>
              <a:rPr lang="en-US" altLang="ko-KR" sz="1600" dirty="0"/>
              <a:t>	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8FC95B-9EC4-4C72-A47A-357446830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3709596"/>
            <a:ext cx="6169977" cy="216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4D4A7A7-41AB-4E87-AD47-3B1AD0BD6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454" y="3709596"/>
            <a:ext cx="3095196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486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F086BC-83F7-46B5-9668-58E26FAF9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온</a:t>
            </a:r>
            <a:r>
              <a:rPr lang="en-US" altLang="ko-KR" dirty="0"/>
              <a:t>/</a:t>
            </a:r>
            <a:r>
              <a:rPr lang="ko-KR" altLang="en-US" dirty="0"/>
              <a:t>습도 센서의 특성 </a:t>
            </a:r>
            <a:r>
              <a:rPr lang="en-US" altLang="ko-KR" dirty="0"/>
              <a:t>(MVH3001D)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11BFD1-8236-4AB9-94A8-3C0FB4B5A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34460"/>
            <a:ext cx="9813504" cy="4195481"/>
          </a:xfrm>
        </p:spPr>
        <p:txBody>
          <a:bodyPr>
            <a:normAutofit/>
          </a:bodyPr>
          <a:lstStyle/>
          <a:p>
            <a:r>
              <a:rPr lang="en-US" altLang="ko-KR" sz="1600" dirty="0"/>
              <a:t>ECO-FARM </a:t>
            </a:r>
            <a:r>
              <a:rPr lang="ko-KR" altLang="en-US" sz="1600" dirty="0"/>
              <a:t>의 </a:t>
            </a:r>
            <a:r>
              <a:rPr lang="ko-KR" altLang="en-US" sz="1600" dirty="0" err="1"/>
              <a:t>온습도</a:t>
            </a:r>
            <a:r>
              <a:rPr lang="ko-KR" altLang="en-US" sz="1600" dirty="0"/>
              <a:t> 센서는 정밀 제품으로  변경 가능합니다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MVH3001D </a:t>
            </a:r>
            <a:r>
              <a:rPr lang="ko-KR" altLang="en-US" sz="1600" dirty="0"/>
              <a:t>선택 사항입니다</a:t>
            </a:r>
            <a:r>
              <a:rPr lang="en-US" altLang="ko-KR" sz="1600" dirty="0"/>
              <a:t>. (2</a:t>
            </a:r>
            <a:r>
              <a:rPr lang="ko-KR" altLang="en-US" sz="1600" dirty="0"/>
              <a:t>만원↑</a:t>
            </a:r>
            <a:r>
              <a:rPr lang="en-US" altLang="ko-KR" sz="1600" dirty="0"/>
              <a:t>)</a:t>
            </a:r>
          </a:p>
          <a:p>
            <a:r>
              <a:rPr lang="ko-KR" altLang="en-US" sz="1600" dirty="0"/>
              <a:t>센서의 특성은 아래와 같습니다</a:t>
            </a:r>
            <a:r>
              <a:rPr lang="en-US" altLang="ko-KR" sz="1600" dirty="0"/>
              <a:t>.	</a:t>
            </a:r>
          </a:p>
          <a:p>
            <a:pPr marL="0" indent="0">
              <a:buNone/>
            </a:pPr>
            <a:r>
              <a:rPr lang="en-US" altLang="ko-KR" sz="1600" dirty="0"/>
              <a:t>	- </a:t>
            </a:r>
            <a:r>
              <a:rPr lang="ko-KR" altLang="en-US" sz="1600" dirty="0"/>
              <a:t>습도 특성은 </a:t>
            </a:r>
            <a:r>
              <a:rPr lang="en-US" altLang="ko-KR" sz="1600" dirty="0"/>
              <a:t>10~90% </a:t>
            </a:r>
            <a:r>
              <a:rPr lang="ko-KR" altLang="en-US" sz="1600" dirty="0"/>
              <a:t>구간에서 </a:t>
            </a:r>
            <a:r>
              <a:rPr lang="en-US" altLang="ko-KR" sz="1600" dirty="0"/>
              <a:t>+/-1.5% (</a:t>
            </a:r>
            <a:r>
              <a:rPr lang="ko-KR" altLang="en-US" sz="1600" dirty="0"/>
              <a:t>최대 </a:t>
            </a:r>
            <a:r>
              <a:rPr lang="en-US" altLang="ko-KR" sz="1600" dirty="0"/>
              <a:t>+/-1.8%), </a:t>
            </a:r>
            <a:r>
              <a:rPr lang="ko-KR" altLang="en-US" sz="1600" dirty="0"/>
              <a:t>이외의 구간에서는 최대 </a:t>
            </a:r>
            <a:r>
              <a:rPr lang="en-US" altLang="ko-KR" sz="1600" dirty="0"/>
              <a:t>+/-3.8% 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r>
              <a:rPr lang="en-US" altLang="ko-KR" sz="1600" dirty="0"/>
              <a:t>	- </a:t>
            </a:r>
            <a:r>
              <a:rPr lang="ko-KR" altLang="en-US" sz="1600" dirty="0"/>
              <a:t>온도 특성은 </a:t>
            </a:r>
            <a:r>
              <a:rPr lang="en-US" altLang="ko-KR" sz="1600" dirty="0"/>
              <a:t>0~80</a:t>
            </a:r>
            <a:r>
              <a:rPr lang="ko-KR" altLang="en-US" sz="1600" dirty="0"/>
              <a:t>도 구간에서 </a:t>
            </a:r>
            <a:r>
              <a:rPr lang="en-US" altLang="ko-KR" sz="1600" dirty="0"/>
              <a:t>+/-0.2</a:t>
            </a:r>
            <a:r>
              <a:rPr lang="ko-KR" altLang="en-US" sz="1600" dirty="0"/>
              <a:t>도 </a:t>
            </a:r>
            <a:r>
              <a:rPr lang="en-US" altLang="ko-KR" sz="1600" dirty="0"/>
              <a:t>(</a:t>
            </a:r>
            <a:r>
              <a:rPr lang="ko-KR" altLang="en-US" sz="1600" dirty="0"/>
              <a:t>최대 </a:t>
            </a:r>
            <a:r>
              <a:rPr lang="en-US" altLang="ko-KR" sz="1600" dirty="0"/>
              <a:t>+/-0.3</a:t>
            </a:r>
            <a:r>
              <a:rPr lang="ko-KR" altLang="en-US" sz="1600" dirty="0"/>
              <a:t>도</a:t>
            </a:r>
            <a:r>
              <a:rPr lang="en-US" altLang="ko-KR" sz="1600" dirty="0"/>
              <a:t>) </a:t>
            </a:r>
            <a:r>
              <a:rPr lang="ko-KR" altLang="en-US" sz="1600" dirty="0"/>
              <a:t>정밀도를 갖습니다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r>
              <a:rPr lang="en-US" altLang="ko-KR" sz="1600" dirty="0">
                <a:solidFill>
                  <a:srgbClr val="FF0000"/>
                </a:solidFill>
              </a:rPr>
              <a:t>	- </a:t>
            </a:r>
            <a:r>
              <a:rPr lang="ko-KR" altLang="en-US" sz="1600" dirty="0">
                <a:solidFill>
                  <a:srgbClr val="FF0000"/>
                </a:solidFill>
              </a:rPr>
              <a:t>상기 습도는 </a:t>
            </a:r>
            <a:r>
              <a:rPr lang="en-US" altLang="ko-KR" sz="1600" dirty="0">
                <a:solidFill>
                  <a:srgbClr val="FF0000"/>
                </a:solidFill>
              </a:rPr>
              <a:t>25</a:t>
            </a:r>
            <a:r>
              <a:rPr lang="ko-KR" altLang="en-US" sz="1600" dirty="0">
                <a:solidFill>
                  <a:srgbClr val="FF0000"/>
                </a:solidFill>
              </a:rPr>
              <a:t>도 기준으로</a:t>
            </a:r>
            <a:r>
              <a:rPr lang="en-US" altLang="ko-KR" sz="1600" dirty="0">
                <a:solidFill>
                  <a:srgbClr val="FF0000"/>
                </a:solidFill>
              </a:rPr>
              <a:t>.. </a:t>
            </a:r>
            <a:r>
              <a:rPr lang="ko-KR" altLang="en-US" sz="1600" dirty="0">
                <a:solidFill>
                  <a:srgbClr val="FF0000"/>
                </a:solidFill>
              </a:rPr>
              <a:t>여기에 온도 변화가 있을 경우의 습도 값의 오차는 아래 </a:t>
            </a:r>
            <a:r>
              <a:rPr lang="en-US" altLang="ko-KR" sz="1600" dirty="0">
                <a:solidFill>
                  <a:srgbClr val="FF0000"/>
                </a:solidFill>
              </a:rPr>
              <a:t>3</a:t>
            </a:r>
            <a:r>
              <a:rPr lang="ko-KR" altLang="en-US" sz="1600" dirty="0">
                <a:solidFill>
                  <a:srgbClr val="FF0000"/>
                </a:solidFill>
              </a:rPr>
              <a:t>번 그래프로</a:t>
            </a:r>
            <a:endParaRPr lang="en-US" altLang="ko-KR" sz="16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rgbClr val="FF0000"/>
                </a:solidFill>
              </a:rPr>
              <a:t>               Typical </a:t>
            </a:r>
            <a:r>
              <a:rPr lang="ko-KR" altLang="en-US" sz="1600" dirty="0">
                <a:solidFill>
                  <a:srgbClr val="FF0000"/>
                </a:solidFill>
              </a:rPr>
              <a:t>값만 보여주고 있기 때문에 실제 환경에서는 더욱 오차가 크게 나타날 수 있습니다</a:t>
            </a:r>
            <a:r>
              <a:rPr lang="en-US" altLang="ko-KR" sz="1600" dirty="0">
                <a:solidFill>
                  <a:srgbClr val="FF0000"/>
                </a:solidFill>
              </a:rPr>
              <a:t>.</a:t>
            </a:r>
          </a:p>
          <a:p>
            <a:pPr marL="0" indent="0">
              <a:buNone/>
            </a:pPr>
            <a:r>
              <a:rPr lang="en-US" altLang="ko-KR" sz="1600" dirty="0"/>
              <a:t>	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ACAFCE4-E9F0-4150-8803-ADE52B838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816" y="3729941"/>
            <a:ext cx="6763464" cy="216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DAA6D7-8F06-4B83-B52F-F4CA19C3A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9784" y="3729941"/>
            <a:ext cx="3264508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018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E93D73-25C6-4DA7-BDB6-BA4B0A74E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7. </a:t>
            </a:r>
            <a:r>
              <a:rPr lang="ko-KR" altLang="en-US" dirty="0"/>
              <a:t>통신 프로토콜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9D6DA510-9CC8-42B6-B231-BFCA2692C82B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5861323"/>
              </p:ext>
            </p:extLst>
          </p:nvPr>
        </p:nvGraphicFramePr>
        <p:xfrm>
          <a:off x="1343209" y="1443556"/>
          <a:ext cx="9096191" cy="26282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Worksheet" r:id="rId3" imgW="8010642" imgH="2314887" progId="Excel.Sheet.12">
                  <p:embed/>
                </p:oleObj>
              </mc:Choice>
              <mc:Fallback>
                <p:oleObj name="Worksheet" r:id="rId3" imgW="8010642" imgH="231488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3209" y="1443556"/>
                        <a:ext cx="9096191" cy="26282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>
            <a:extLst>
              <a:ext uri="{FF2B5EF4-FFF2-40B4-BE49-F238E27FC236}">
                <a16:creationId xmlns:a16="http://schemas.microsoft.com/office/drawing/2014/main" id="{96B71047-7626-42C3-8080-66E2D2629E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4819341"/>
              </p:ext>
            </p:extLst>
          </p:nvPr>
        </p:nvGraphicFramePr>
        <p:xfrm>
          <a:off x="9593634" y="4462107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Worksheet" showAsIcon="1" r:id="rId5" imgW="914400" imgH="771480" progId="Excel.Sheet.12">
                  <p:embed/>
                </p:oleObj>
              </mc:Choice>
              <mc:Fallback>
                <p:oleObj name="Worksheet" showAsIcon="1" r:id="rId5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593634" y="4462107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DF66935-E025-47FC-A5D1-27893EED12AB}"/>
              </a:ext>
            </a:extLst>
          </p:cNvPr>
          <p:cNvSpPr txBox="1"/>
          <p:nvPr/>
        </p:nvSpPr>
        <p:spPr>
          <a:xfrm>
            <a:off x="1343209" y="4277441"/>
            <a:ext cx="63314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자세한 내용은 엑셀자료 내부를 참고하시기 바랍니다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7452432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이온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이온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이온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99</TotalTime>
  <Words>394</Words>
  <Application>Microsoft Office PowerPoint</Application>
  <PresentationFormat>와이드스크린</PresentationFormat>
  <Paragraphs>92</Paragraphs>
  <Slides>9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맑은 고딕</vt:lpstr>
      <vt:lpstr>Arial</vt:lpstr>
      <vt:lpstr>Century Gothic</vt:lpstr>
      <vt:lpstr>Wingdings 3</vt:lpstr>
      <vt:lpstr>이온</vt:lpstr>
      <vt:lpstr>Worksheet</vt:lpstr>
      <vt:lpstr>ECO-FARM_V1</vt:lpstr>
      <vt:lpstr>1. 외형</vt:lpstr>
      <vt:lpstr>2. 내부 구조</vt:lpstr>
      <vt:lpstr>3. CO2 sensor  교체</vt:lpstr>
      <vt:lpstr>4. 온/습도 모듈 교체 방법</vt:lpstr>
      <vt:lpstr>5. 전원/통신선 연결 및 485 ID 설정</vt:lpstr>
      <vt:lpstr>6. 온/습도 센서의 특성(MVH3004D)</vt:lpstr>
      <vt:lpstr>6. 온/습도 센서의 특성 (MVH3001D)</vt:lpstr>
      <vt:lpstr>7. 통신 프로토콜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ECO-FARM_V1</dc:title>
  <dc:creator>MANUK HAN</dc:creator>
  <cp:lastModifiedBy>HAN MANUK</cp:lastModifiedBy>
  <cp:revision>14</cp:revision>
  <dcterms:created xsi:type="dcterms:W3CDTF">2018-02-06T08:09:05Z</dcterms:created>
  <dcterms:modified xsi:type="dcterms:W3CDTF">2018-05-17T07:21:26Z</dcterms:modified>
</cp:coreProperties>
</file>

<file path=docProps/thumbnail.jpeg>
</file>